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2.xml" ContentType="application/vnd.openxmlformats-officedocument.presentationml.tag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14"/>
  </p:notesMasterIdLst>
  <p:sldIdLst>
    <p:sldId id="257" r:id="rId2"/>
    <p:sldId id="386" r:id="rId3"/>
    <p:sldId id="413" r:id="rId4"/>
    <p:sldId id="416" r:id="rId5"/>
    <p:sldId id="414" r:id="rId6"/>
    <p:sldId id="415" r:id="rId7"/>
    <p:sldId id="419" r:id="rId8"/>
    <p:sldId id="390" r:id="rId9"/>
    <p:sldId id="408" r:id="rId10"/>
    <p:sldId id="411" r:id="rId11"/>
    <p:sldId id="418" r:id="rId12"/>
    <p:sldId id="420" r:id="rId13"/>
  </p:sldIdLst>
  <p:sldSz cx="9144000" cy="6858000" type="screen4x3"/>
  <p:notesSz cx="6858000" cy="9144000"/>
  <p:custDataLst>
    <p:tags r:id="rId15"/>
  </p:custDataLst>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00"/>
    <a:srgbClr val="62A757"/>
    <a:srgbClr val="AFA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2750" autoAdjust="0"/>
  </p:normalViewPr>
  <p:slideViewPr>
    <p:cSldViewPr>
      <p:cViewPr varScale="1">
        <p:scale>
          <a:sx n="102" d="100"/>
          <a:sy n="102" d="100"/>
        </p:scale>
        <p:origin x="249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04A87C-512E-4624-9062-886390E41AC6}" type="datetimeFigureOut">
              <a:rPr lang="es-ES"/>
              <a:pPr>
                <a:defRPr/>
              </a:pPr>
              <a:t>16/12/2019</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761DE1E-0B3A-468E-ABAD-2EA1766D82AF}" type="slidenum">
              <a:rPr lang="es-ES"/>
              <a:pPr>
                <a:defRPr/>
              </a:pPr>
              <a:t>‹Nº›</a:t>
            </a:fld>
            <a:endParaRPr lang="es-ES" dirty="0"/>
          </a:p>
        </p:txBody>
      </p:sp>
    </p:spTree>
    <p:extLst>
      <p:ext uri="{BB962C8B-B14F-4D97-AF65-F5344CB8AC3E}">
        <p14:creationId xmlns:p14="http://schemas.microsoft.com/office/powerpoint/2010/main" val="3596365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2761DE1E-0B3A-468E-ABAD-2EA1766D82AF}" type="slidenum">
              <a:rPr lang="es-ES" smtClean="0"/>
              <a:pPr>
                <a:defRPr/>
              </a:pPr>
              <a:t>1</a:t>
            </a:fld>
            <a:endParaRPr lang="es-ES" dirty="0"/>
          </a:p>
        </p:txBody>
      </p:sp>
    </p:spTree>
    <p:extLst>
      <p:ext uri="{BB962C8B-B14F-4D97-AF65-F5344CB8AC3E}">
        <p14:creationId xmlns:p14="http://schemas.microsoft.com/office/powerpoint/2010/main" val="3652679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AA432505-D4F6-469A-8FCB-C541FAEA0ACE}"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465B162D-D693-45E1-A325-0C179EAC077B}" type="slidenum">
              <a:rPr lang="es-MX" smtClean="0"/>
              <a:pPr>
                <a:defRPr/>
              </a:pPr>
              <a:t>‹Nº›</a:t>
            </a:fld>
            <a:endParaRPr lang="es-MX" dirty="0"/>
          </a:p>
        </p:txBody>
      </p:sp>
    </p:spTree>
    <p:extLst>
      <p:ext uri="{BB962C8B-B14F-4D97-AF65-F5344CB8AC3E}">
        <p14:creationId xmlns:p14="http://schemas.microsoft.com/office/powerpoint/2010/main" val="754929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757974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4318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2127038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7236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68558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1C8735E-9145-425D-B988-1C9BB3FF7202}"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2A19651-0F26-4CCC-BA2B-3B3AF0B520E9}" type="slidenum">
              <a:rPr lang="es-MX" smtClean="0"/>
              <a:pPr>
                <a:defRPr/>
              </a:pPr>
              <a:t>‹Nº›</a:t>
            </a:fld>
            <a:endParaRPr lang="es-MX" dirty="0"/>
          </a:p>
        </p:txBody>
      </p:sp>
    </p:spTree>
    <p:extLst>
      <p:ext uri="{BB962C8B-B14F-4D97-AF65-F5344CB8AC3E}">
        <p14:creationId xmlns:p14="http://schemas.microsoft.com/office/powerpoint/2010/main" val="3335197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F16A11B-E162-40DD-A8F8-573C69990884}"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CE1C80CF-7075-43E2-B9FA-92EB6C245029}" type="slidenum">
              <a:rPr lang="es-MX" smtClean="0"/>
              <a:pPr>
                <a:defRPr/>
              </a:pPr>
              <a:t>‹Nº›</a:t>
            </a:fld>
            <a:endParaRPr lang="es-MX" dirty="0"/>
          </a:p>
        </p:txBody>
      </p:sp>
    </p:spTree>
    <p:extLst>
      <p:ext uri="{BB962C8B-B14F-4D97-AF65-F5344CB8AC3E}">
        <p14:creationId xmlns:p14="http://schemas.microsoft.com/office/powerpoint/2010/main" val="151738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ADCCCB96-1140-470B-8C5C-9E7AC2FBC43B}"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E4EADDB-C026-4C94-94FA-77FD039528F2}" type="slidenum">
              <a:rPr lang="es-MX" smtClean="0"/>
              <a:pPr>
                <a:defRPr/>
              </a:pPr>
              <a:t>‹Nº›</a:t>
            </a:fld>
            <a:endParaRPr lang="es-MX" dirty="0"/>
          </a:p>
        </p:txBody>
      </p:sp>
    </p:spTree>
    <p:extLst>
      <p:ext uri="{BB962C8B-B14F-4D97-AF65-F5344CB8AC3E}">
        <p14:creationId xmlns:p14="http://schemas.microsoft.com/office/powerpoint/2010/main" val="173939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0863349F-CAA3-4CF4-80B9-A4F9C735BB55}"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23B310DE-1BEB-400F-9714-A3F9CECC8895}" type="slidenum">
              <a:rPr lang="es-MX" smtClean="0"/>
              <a:pPr>
                <a:defRPr/>
              </a:pPr>
              <a:t>‹Nº›</a:t>
            </a:fld>
            <a:endParaRPr lang="es-MX" dirty="0"/>
          </a:p>
        </p:txBody>
      </p:sp>
    </p:spTree>
    <p:extLst>
      <p:ext uri="{BB962C8B-B14F-4D97-AF65-F5344CB8AC3E}">
        <p14:creationId xmlns:p14="http://schemas.microsoft.com/office/powerpoint/2010/main" val="273027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fld id="{4E9FB6CA-775E-412E-B1E5-CD3B60A1C9CD}" type="datetimeFigureOut">
              <a:rPr lang="es-MX" smtClean="0"/>
              <a:pPr>
                <a:defRPr/>
              </a:pPr>
              <a:t>16/12/2019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9B7ADFF3-609F-48D3-86A0-A7D65AB03A39}" type="slidenum">
              <a:rPr lang="es-MX" smtClean="0"/>
              <a:pPr>
                <a:defRPr/>
              </a:pPr>
              <a:t>‹Nº›</a:t>
            </a:fld>
            <a:endParaRPr lang="es-MX" dirty="0"/>
          </a:p>
        </p:txBody>
      </p:sp>
    </p:spTree>
    <p:extLst>
      <p:ext uri="{BB962C8B-B14F-4D97-AF65-F5344CB8AC3E}">
        <p14:creationId xmlns:p14="http://schemas.microsoft.com/office/powerpoint/2010/main" val="1250445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fld id="{4776E6B1-2F7A-4524-AC75-84D6FA7E683F}" type="datetimeFigureOut">
              <a:rPr lang="es-MX" smtClean="0"/>
              <a:pPr>
                <a:defRPr/>
              </a:pPr>
              <a:t>16/12/2019</a:t>
            </a:fld>
            <a:endParaRPr lang="es-MX" dirty="0"/>
          </a:p>
        </p:txBody>
      </p:sp>
      <p:sp>
        <p:nvSpPr>
          <p:cNvPr id="8" name="Footer Placeholder 7"/>
          <p:cNvSpPr>
            <a:spLocks noGrp="1"/>
          </p:cNvSpPr>
          <p:nvPr>
            <p:ph type="ftr" sz="quarter" idx="11"/>
          </p:nvPr>
        </p:nvSpPr>
        <p:spPr/>
        <p:txBody>
          <a:bodyPr/>
          <a:lstStyle/>
          <a:p>
            <a:pPr>
              <a:defRPr/>
            </a:pPr>
            <a:endParaRPr lang="es-MX" dirty="0"/>
          </a:p>
        </p:txBody>
      </p:sp>
      <p:sp>
        <p:nvSpPr>
          <p:cNvPr id="9" name="Slide Number Placeholder 8"/>
          <p:cNvSpPr>
            <a:spLocks noGrp="1"/>
          </p:cNvSpPr>
          <p:nvPr>
            <p:ph type="sldNum" sz="quarter" idx="12"/>
          </p:nvPr>
        </p:nvSpPr>
        <p:spPr/>
        <p:txBody>
          <a:bodyPr/>
          <a:lstStyle/>
          <a:p>
            <a:pPr>
              <a:defRPr/>
            </a:pPr>
            <a:fld id="{11617E27-C21F-49F8-B7A7-DA8CBA5EDA69}" type="slidenum">
              <a:rPr lang="es-MX" smtClean="0"/>
              <a:pPr>
                <a:defRPr/>
              </a:pPr>
              <a:t>‹Nº›</a:t>
            </a:fld>
            <a:endParaRPr lang="es-MX" dirty="0"/>
          </a:p>
        </p:txBody>
      </p:sp>
    </p:spTree>
    <p:extLst>
      <p:ext uri="{BB962C8B-B14F-4D97-AF65-F5344CB8AC3E}">
        <p14:creationId xmlns:p14="http://schemas.microsoft.com/office/powerpoint/2010/main" val="225743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4" name="Footer Placeholder 3"/>
          <p:cNvSpPr>
            <a:spLocks noGrp="1"/>
          </p:cNvSpPr>
          <p:nvPr>
            <p:ph type="ftr" sz="quarter" idx="11"/>
          </p:nvPr>
        </p:nvSpPr>
        <p:spPr/>
        <p:txBody>
          <a:bodyPr/>
          <a:lstStyle/>
          <a:p>
            <a:pPr>
              <a:defRPr/>
            </a:pPr>
            <a:endParaRPr lang="es-MX" dirty="0"/>
          </a:p>
        </p:txBody>
      </p:sp>
      <p:sp>
        <p:nvSpPr>
          <p:cNvPr id="5" name="Slide Number Placeholder 4"/>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978900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40B7DEE-A112-42B8-92E9-EBB1713CAC08}" type="datetimeFigureOut">
              <a:rPr lang="es-MX" smtClean="0"/>
              <a:pPr>
                <a:defRPr/>
              </a:pPr>
              <a:t>16/12/2019</a:t>
            </a:fld>
            <a:endParaRPr lang="es-MX" dirty="0"/>
          </a:p>
        </p:txBody>
      </p:sp>
      <p:sp>
        <p:nvSpPr>
          <p:cNvPr id="3" name="Footer Placeholder 2"/>
          <p:cNvSpPr>
            <a:spLocks noGrp="1"/>
          </p:cNvSpPr>
          <p:nvPr>
            <p:ph type="ftr" sz="quarter" idx="11"/>
          </p:nvPr>
        </p:nvSpPr>
        <p:spPr/>
        <p:txBody>
          <a:bodyPr/>
          <a:lstStyle/>
          <a:p>
            <a:pPr>
              <a:defRPr/>
            </a:pPr>
            <a:endParaRPr lang="es-MX" dirty="0"/>
          </a:p>
        </p:txBody>
      </p:sp>
      <p:sp>
        <p:nvSpPr>
          <p:cNvPr id="4" name="Slide Number Placeholder 3"/>
          <p:cNvSpPr>
            <a:spLocks noGrp="1"/>
          </p:cNvSpPr>
          <p:nvPr>
            <p:ph type="sldNum" sz="quarter" idx="12"/>
          </p:nvPr>
        </p:nvSpPr>
        <p:spPr/>
        <p:txBody>
          <a:bodyPr/>
          <a:lstStyle/>
          <a:p>
            <a:pPr>
              <a:defRPr/>
            </a:pPr>
            <a:fld id="{0097E24B-A3D6-4C34-AA8C-EF8037C512CE}" type="slidenum">
              <a:rPr lang="es-MX" smtClean="0"/>
              <a:pPr>
                <a:defRPr/>
              </a:pPr>
              <a:t>‹Nº›</a:t>
            </a:fld>
            <a:endParaRPr lang="es-MX" dirty="0"/>
          </a:p>
        </p:txBody>
      </p:sp>
    </p:spTree>
    <p:extLst>
      <p:ext uri="{BB962C8B-B14F-4D97-AF65-F5344CB8AC3E}">
        <p14:creationId xmlns:p14="http://schemas.microsoft.com/office/powerpoint/2010/main" val="283798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DE4F9C83-35F5-4BB2-8873-9DB5A86ED34A}" type="datetimeFigureOut">
              <a:rPr lang="es-MX" smtClean="0"/>
              <a:pPr>
                <a:defRPr/>
              </a:pPr>
              <a:t>16/12/2019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05E7E73A-DDBA-4E3D-88EF-9D1EDF0F1F4D}" type="slidenum">
              <a:rPr lang="es-MX" smtClean="0"/>
              <a:pPr>
                <a:defRPr/>
              </a:pPr>
              <a:t>‹Nº›</a:t>
            </a:fld>
            <a:endParaRPr lang="es-MX" dirty="0"/>
          </a:p>
        </p:txBody>
      </p:sp>
    </p:spTree>
    <p:extLst>
      <p:ext uri="{BB962C8B-B14F-4D97-AF65-F5344CB8AC3E}">
        <p14:creationId xmlns:p14="http://schemas.microsoft.com/office/powerpoint/2010/main" val="48839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EF66AEB6-1E45-4E86-ABD9-24B2F959E353}" type="datetimeFigureOut">
              <a:rPr lang="es-MX" smtClean="0"/>
              <a:pPr>
                <a:defRPr/>
              </a:pPr>
              <a:t>16/12/2019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15432E7B-6A73-4DE1-9D2B-3991C023D184}" type="slidenum">
              <a:rPr lang="es-MX" smtClean="0"/>
              <a:pPr>
                <a:defRPr/>
              </a:pPr>
              <a:t>‹Nº›</a:t>
            </a:fld>
            <a:endParaRPr lang="es-MX" dirty="0"/>
          </a:p>
        </p:txBody>
      </p:sp>
    </p:spTree>
    <p:extLst>
      <p:ext uri="{BB962C8B-B14F-4D97-AF65-F5344CB8AC3E}">
        <p14:creationId xmlns:p14="http://schemas.microsoft.com/office/powerpoint/2010/main" val="364971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s-MX"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4292848976"/>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 id="2147484176" r:id="rId12"/>
    <p:sldLayoutId id="2147484177" r:id="rId13"/>
    <p:sldLayoutId id="2147484178" r:id="rId14"/>
    <p:sldLayoutId id="2147484179" r:id="rId15"/>
    <p:sldLayoutId id="21474841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ahernandez@cnsf.gob.mx" TargetMode="External"/><Relationship Id="rId2" Type="http://schemas.openxmlformats.org/officeDocument/2006/relationships/hyperlink" Target="mailto:rsevilla@cnsf.gob.m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9220" name="4 CuadroTexto"/>
          <p:cNvSpPr txBox="1">
            <a:spLocks noChangeArrowheads="1"/>
          </p:cNvSpPr>
          <p:nvPr/>
        </p:nvSpPr>
        <p:spPr bwMode="auto">
          <a:xfrm>
            <a:off x="1025227" y="2437145"/>
            <a:ext cx="6715125"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3200" dirty="0"/>
              <a:t>TALLER DE LOS SISTEMAS ESTADISTICOS DE ACCIDENTES Y ENFERMEDADES</a:t>
            </a:r>
          </a:p>
          <a:p>
            <a:pPr algn="ctr" eaLnBrk="1" hangingPunct="1"/>
            <a:endParaRPr lang="es-ES" dirty="0"/>
          </a:p>
          <a:p>
            <a:pPr algn="ctr" eaLnBrk="1" hangingPunct="1"/>
            <a:r>
              <a:rPr lang="es-ES" sz="2400" dirty="0"/>
              <a:t>Diciembre 2019</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Coaseguro entre Compañías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2000" dirty="0"/>
              <a:t>Es necesario que cuando exista coaseguro entre compañías se indique en su escrito aclaratorio cual es la otra compañía.</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a:t>Se va a cotejar que las diferencias que se presenten con respecto al reporte RR-7 sea la misma para la compañías en coaseguro pero con signo contrario</a:t>
            </a:r>
          </a:p>
        </p:txBody>
      </p:sp>
    </p:spTree>
    <p:extLst>
      <p:ext uri="{BB962C8B-B14F-4D97-AF65-F5344CB8AC3E}">
        <p14:creationId xmlns:p14="http://schemas.microsoft.com/office/powerpoint/2010/main" val="2333676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Monto Hospitalización</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683568" y="2177569"/>
            <a:ext cx="6552728"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MX" sz="2000" dirty="0"/>
              <a:t>Si la Fecha de Ocurrencia del Siniestro está dentro del Año de Reporte y el Monto de Hospitalización es diferente de cero entonces el Monto de Hospitalización debe ser mayor a 1,000</a:t>
            </a:r>
            <a:endParaRPr lang="es-ES" sz="2000" dirty="0"/>
          </a:p>
          <a:p>
            <a:pPr marL="285750" indent="-285750" algn="just">
              <a:buFont typeface="Wingdings" panose="05000000000000000000" pitchFamily="2" charset="2"/>
              <a:buChar char="ü"/>
            </a:pPr>
            <a:endParaRPr lang="es-ES" sz="2000" dirty="0"/>
          </a:p>
        </p:txBody>
      </p:sp>
      <p:sp>
        <p:nvSpPr>
          <p:cNvPr id="5" name="4 CuadroTexto"/>
          <p:cNvSpPr txBox="1">
            <a:spLocks noChangeArrowheads="1"/>
          </p:cNvSpPr>
          <p:nvPr/>
        </p:nvSpPr>
        <p:spPr bwMode="auto">
          <a:xfrm>
            <a:off x="827584" y="1311732"/>
            <a:ext cx="655272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MX" b="1" dirty="0">
                <a:solidFill>
                  <a:srgbClr val="C00000"/>
                </a:solidFill>
              </a:rPr>
              <a:t>Gastos Médicos</a:t>
            </a:r>
            <a:endParaRPr lang="es-ES" b="1" dirty="0">
              <a:solidFill>
                <a:srgbClr val="C00000"/>
              </a:solidFill>
            </a:endParaRPr>
          </a:p>
          <a:p>
            <a:pPr marL="285750" indent="-285750" algn="just">
              <a:buFont typeface="Wingdings" panose="05000000000000000000" pitchFamily="2" charset="2"/>
              <a:buChar char="ü"/>
            </a:pPr>
            <a:endParaRPr lang="es-ES" sz="2000" dirty="0"/>
          </a:p>
        </p:txBody>
      </p:sp>
    </p:spTree>
    <p:extLst>
      <p:ext uri="{BB962C8B-B14F-4D97-AF65-F5344CB8AC3E}">
        <p14:creationId xmlns:p14="http://schemas.microsoft.com/office/powerpoint/2010/main" val="39571280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P spid="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1 CuadroTexto">
            <a:extLst>
              <a:ext uri="{FF2B5EF4-FFF2-40B4-BE49-F238E27FC236}">
                <a16:creationId xmlns:a16="http://schemas.microsoft.com/office/drawing/2014/main" id="{0112D999-EEF1-41B3-B22E-ACA41EDEE9B1}"/>
              </a:ext>
            </a:extLst>
          </p:cNvPr>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Teléfonos de Consulta</a:t>
            </a:r>
          </a:p>
        </p:txBody>
      </p:sp>
      <p:sp>
        <p:nvSpPr>
          <p:cNvPr id="8" name="4 CuadroTexto">
            <a:extLst>
              <a:ext uri="{FF2B5EF4-FFF2-40B4-BE49-F238E27FC236}">
                <a16:creationId xmlns:a16="http://schemas.microsoft.com/office/drawing/2014/main" id="{A3F276E6-ACFB-4593-AC09-6A5D1289CF1F}"/>
              </a:ext>
            </a:extLst>
          </p:cNvPr>
          <p:cNvSpPr txBox="1">
            <a:spLocks noChangeArrowheads="1"/>
          </p:cNvSpPr>
          <p:nvPr/>
        </p:nvSpPr>
        <p:spPr bwMode="auto">
          <a:xfrm>
            <a:off x="814514" y="941526"/>
            <a:ext cx="6768752"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54013" indent="-354013" algn="just">
              <a:spcAft>
                <a:spcPts val="1800"/>
              </a:spcAft>
            </a:pPr>
            <a:endParaRPr lang="es-MX" sz="2000" b="1" dirty="0">
              <a:latin typeface="Century Gothic" panose="020B0502020202020204" pitchFamily="34" charset="0"/>
            </a:endParaRPr>
          </a:p>
          <a:p>
            <a:pPr marL="2243138" indent="-2243138" algn="just">
              <a:spcAft>
                <a:spcPts val="1800"/>
              </a:spcAft>
              <a:tabLst>
                <a:tab pos="2243138" algn="l"/>
                <a:tab pos="2328863" algn="l"/>
              </a:tabLst>
            </a:pPr>
            <a:r>
              <a:rPr lang="es-MX" sz="2000" b="1" dirty="0">
                <a:latin typeface="Century Gothic" panose="020B0502020202020204" pitchFamily="34" charset="0"/>
              </a:rPr>
              <a:t>Ricardo Sevilla   		</a:t>
            </a:r>
            <a:r>
              <a:rPr lang="es-MX" sz="2000" dirty="0">
                <a:latin typeface="Century Gothic" panose="020B0502020202020204" pitchFamily="34" charset="0"/>
              </a:rPr>
              <a:t>5724-7634 					</a:t>
            </a:r>
            <a:r>
              <a:rPr lang="es-MX" sz="2000" dirty="0">
                <a:latin typeface="Century Gothic" panose="020B0502020202020204" pitchFamily="34" charset="0"/>
                <a:hlinkClick r:id="rId2">
                  <a:extLst>
                    <a:ext uri="{A12FA001-AC4F-418D-AE19-62706E023703}">
                      <ahyp:hlinkClr xmlns:ahyp="http://schemas.microsoft.com/office/drawing/2018/hyperlinkcolor" val="tx"/>
                    </a:ext>
                  </a:extLst>
                </a:hlinkClick>
              </a:rPr>
              <a:t>rsevilla@cnsf.gob.mx</a:t>
            </a:r>
            <a:endParaRPr lang="es-MX" sz="2000" dirty="0">
              <a:latin typeface="Century Gothic" panose="020B0502020202020204" pitchFamily="34" charset="0"/>
            </a:endParaRPr>
          </a:p>
          <a:p>
            <a:pPr marL="354013" indent="-354013" algn="just">
              <a:spcAft>
                <a:spcPts val="1800"/>
              </a:spcAft>
            </a:pPr>
            <a:endParaRPr lang="es-MX" sz="2000" b="1" dirty="0">
              <a:latin typeface="Century Gothic" panose="020B0502020202020204" pitchFamily="34" charset="0"/>
            </a:endParaRPr>
          </a:p>
          <a:p>
            <a:pPr marL="2243138" indent="-2243138" algn="just" defTabSz="747713">
              <a:spcAft>
                <a:spcPts val="1800"/>
              </a:spcAft>
              <a:tabLst>
                <a:tab pos="1970088" algn="l"/>
              </a:tabLst>
            </a:pPr>
            <a:r>
              <a:rPr lang="es-MX" sz="2000" b="1" dirty="0">
                <a:latin typeface="Century Gothic" panose="020B0502020202020204" pitchFamily="34" charset="0"/>
              </a:rPr>
              <a:t>Aldo Hernández</a:t>
            </a:r>
            <a:r>
              <a:rPr lang="es-MX" sz="2000" dirty="0">
                <a:latin typeface="Century Gothic" panose="020B0502020202020204" pitchFamily="34" charset="0"/>
              </a:rPr>
              <a:t> 	5724-7665 			</a:t>
            </a:r>
            <a:r>
              <a:rPr lang="es-MX" sz="2000" dirty="0">
                <a:latin typeface="Century Gothic" panose="020B0502020202020204" pitchFamily="34" charset="0"/>
                <a:hlinkClick r:id="rId3">
                  <a:extLst>
                    <a:ext uri="{A12FA001-AC4F-418D-AE19-62706E023703}">
                      <ahyp:hlinkClr xmlns:ahyp="http://schemas.microsoft.com/office/drawing/2018/hyperlinkcolor" val="tx"/>
                    </a:ext>
                  </a:extLst>
                </a:hlinkClick>
              </a:rPr>
              <a:t>arhernandez@cnsf.gob.mx</a:t>
            </a:r>
            <a:endParaRPr lang="es-MX" sz="2000" dirty="0">
              <a:latin typeface="Century Gothic" panose="020B0502020202020204" pitchFamily="34" charset="0"/>
            </a:endParaRPr>
          </a:p>
        </p:txBody>
      </p:sp>
    </p:spTree>
    <p:extLst>
      <p:ext uri="{BB962C8B-B14F-4D97-AF65-F5344CB8AC3E}">
        <p14:creationId xmlns:p14="http://schemas.microsoft.com/office/powerpoint/2010/main" val="4562797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4" presetClass="entr" presetSubtype="1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animEffect transition="in" filter="randombar(horizontal)">
                                      <p:cBhvr>
                                        <p:cTn id="9" dur="2000"/>
                                        <p:tgtEl>
                                          <p:spTgt spid="7"/>
                                        </p:tgtEl>
                                      </p:cBhvr>
                                    </p:animEffec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47"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Suma Asegurada vs Prima Emitida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4 CuadroTexto"/>
          <p:cNvSpPr txBox="1">
            <a:spLocks noChangeArrowheads="1"/>
          </p:cNvSpPr>
          <p:nvPr/>
        </p:nvSpPr>
        <p:spPr bwMode="auto">
          <a:xfrm>
            <a:off x="827584" y="1693257"/>
            <a:ext cx="655272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sz="2000" dirty="0"/>
              <a:t>Si la Fecha de Alta es igual al Año de Reporte y la Suma Asegurada del Beneficio x es mayor a cero entonces la Prima Emitida del Beneficio x debe ser mayor a cero</a:t>
            </a:r>
            <a:endParaRPr lang="es-ES" sz="2000" dirty="0"/>
          </a:p>
        </p:txBody>
      </p:sp>
      <p:sp>
        <p:nvSpPr>
          <p:cNvPr id="5" name="4 CuadroTexto"/>
          <p:cNvSpPr txBox="1">
            <a:spLocks noChangeArrowheads="1"/>
          </p:cNvSpPr>
          <p:nvPr/>
        </p:nvSpPr>
        <p:spPr bwMode="auto">
          <a:xfrm>
            <a:off x="827584" y="4305290"/>
            <a:ext cx="655272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sz="2000" dirty="0"/>
              <a:t>La Prima Emitida del Beneficio x debe ser menor a la Suma Asegurada del Beneficio x</a:t>
            </a:r>
            <a:endParaRPr lang="es-ES" sz="2000" dirty="0"/>
          </a:p>
        </p:txBody>
      </p:sp>
      <p:sp>
        <p:nvSpPr>
          <p:cNvPr id="6" name="5 CuadroTexto"/>
          <p:cNvSpPr txBox="1">
            <a:spLocks noChangeArrowheads="1"/>
          </p:cNvSpPr>
          <p:nvPr/>
        </p:nvSpPr>
        <p:spPr bwMode="auto">
          <a:xfrm>
            <a:off x="827584" y="3153162"/>
            <a:ext cx="655272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sz="2000" dirty="0"/>
              <a:t>Si la Prima Emitida del Beneficio x es mayor a cero entonces la Suma Asegurada del Beneficio x debe ser mayor a cero</a:t>
            </a:r>
            <a:endParaRPr lang="es-ES" sz="2000" dirty="0"/>
          </a:p>
        </p:txBody>
      </p:sp>
    </p:spTree>
    <p:extLst>
      <p:ext uri="{BB962C8B-B14F-4D97-AF65-F5344CB8AC3E}">
        <p14:creationId xmlns:p14="http://schemas.microsoft.com/office/powerpoint/2010/main" val="31376396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5"/>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5"/>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25" grpId="0" autoUpdateAnimBg="0"/>
      <p:bldP spid="5" grpId="0" autoUpdateAnimBg="0"/>
      <p:bldP spid="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539552"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Suma Asegurada vs Monto Reclamado</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4 CuadroTexto"/>
          <p:cNvSpPr txBox="1">
            <a:spLocks noChangeArrowheads="1"/>
          </p:cNvSpPr>
          <p:nvPr/>
        </p:nvSpPr>
        <p:spPr bwMode="auto">
          <a:xfrm>
            <a:off x="683568" y="1700808"/>
            <a:ext cx="655272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sz="2000" dirty="0"/>
              <a:t>El Monto de Siniestralidad del Beneficio x debe ser menor al monto de Suma Asegurada del Beneficio x</a:t>
            </a:r>
            <a:endParaRPr lang="es-ES" sz="2000" dirty="0"/>
          </a:p>
        </p:txBody>
      </p:sp>
    </p:spTree>
    <p:extLst>
      <p:ext uri="{BB962C8B-B14F-4D97-AF65-F5344CB8AC3E}">
        <p14:creationId xmlns:p14="http://schemas.microsoft.com/office/powerpoint/2010/main" val="1368212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2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539552"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Deducible y Coaseguro</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4 CuadroTexto"/>
          <p:cNvSpPr txBox="1">
            <a:spLocks noChangeArrowheads="1"/>
          </p:cNvSpPr>
          <p:nvPr/>
        </p:nvSpPr>
        <p:spPr bwMode="auto">
          <a:xfrm>
            <a:off x="717134" y="1484784"/>
            <a:ext cx="655272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dirty="0"/>
              <a:t>Si la suma de los Montos Reclamados es igual a cero entonces la suma del Deducible y Coaseguro deber ser igual a cero</a:t>
            </a:r>
            <a:endParaRPr lang="es-ES" dirty="0"/>
          </a:p>
        </p:txBody>
      </p:sp>
      <p:sp>
        <p:nvSpPr>
          <p:cNvPr id="6" name="4 CuadroTexto"/>
          <p:cNvSpPr txBox="1">
            <a:spLocks noChangeArrowheads="1"/>
          </p:cNvSpPr>
          <p:nvPr/>
        </p:nvSpPr>
        <p:spPr bwMode="auto">
          <a:xfrm>
            <a:off x="755576" y="2577678"/>
            <a:ext cx="655272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dirty="0"/>
              <a:t>Si el Monto Reclamado es mayor a cero entonces el Monto Reclamado debe ser mayor o igual a la suma de Deducible y Coaseguro</a:t>
            </a:r>
            <a:endParaRPr lang="es-ES" dirty="0"/>
          </a:p>
        </p:txBody>
      </p:sp>
      <p:sp>
        <p:nvSpPr>
          <p:cNvPr id="7" name="4 CuadroTexto">
            <a:extLst>
              <a:ext uri="{FF2B5EF4-FFF2-40B4-BE49-F238E27FC236}">
                <a16:creationId xmlns:a16="http://schemas.microsoft.com/office/drawing/2014/main" id="{EACEFED9-6534-4333-90B4-326E496A00A2}"/>
              </a:ext>
            </a:extLst>
          </p:cNvPr>
          <p:cNvSpPr txBox="1">
            <a:spLocks noChangeArrowheads="1"/>
          </p:cNvSpPr>
          <p:nvPr/>
        </p:nvSpPr>
        <p:spPr bwMode="auto">
          <a:xfrm>
            <a:off x="827584" y="3789040"/>
            <a:ext cx="6552728"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dirty="0"/>
              <a:t>El Deducible y el Coaseguro debe ser mayor o igual a cero</a:t>
            </a:r>
          </a:p>
          <a:p>
            <a:pPr marL="342900" indent="-342900" algn="just">
              <a:buFont typeface="Wingdings" panose="05000000000000000000" pitchFamily="2" charset="2"/>
              <a:buChar char="ü"/>
            </a:pPr>
            <a:endParaRPr lang="es-MX" dirty="0"/>
          </a:p>
          <a:p>
            <a:pPr marL="442913" indent="-442913" algn="just"/>
            <a:r>
              <a:rPr lang="es-MX" sz="1400" dirty="0">
                <a:solidFill>
                  <a:srgbClr val="C00000"/>
                </a:solidFill>
              </a:rPr>
              <a:t>Nota: </a:t>
            </a:r>
            <a:r>
              <a:rPr lang="es-MX" sz="1400" dirty="0"/>
              <a:t>En el caso de cancelación de pago o improcedencia de la reclamación de ejercicios anteriores, el monto de deducible y coaseguro se deben reportar en ceros.</a:t>
            </a:r>
            <a:endParaRPr lang="es-ES" sz="1400" dirty="0"/>
          </a:p>
        </p:txBody>
      </p:sp>
    </p:spTree>
    <p:extLst>
      <p:ext uri="{BB962C8B-B14F-4D97-AF65-F5344CB8AC3E}">
        <p14:creationId xmlns:p14="http://schemas.microsoft.com/office/powerpoint/2010/main" val="21397899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5"/>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6"/>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25" grpId="0" autoUpdateAnimBg="0"/>
      <p:bldP spid="6" grpId="0" autoUpdateAnimBg="0"/>
      <p:bldP spid="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539552"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Monto Reclamado</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4 CuadroTexto"/>
          <p:cNvSpPr txBox="1">
            <a:spLocks noChangeArrowheads="1"/>
          </p:cNvSpPr>
          <p:nvPr/>
        </p:nvSpPr>
        <p:spPr bwMode="auto">
          <a:xfrm>
            <a:off x="827584" y="1484784"/>
            <a:ext cx="6552728"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sz="1900" dirty="0"/>
              <a:t>Si la Fecha de Reporte de la Reclamación es igual al Año de Reporte y la Moneda es nacional entonces el Monto de Reclamación debe ser mayor a cero</a:t>
            </a:r>
            <a:endParaRPr lang="es-ES" sz="1900" dirty="0"/>
          </a:p>
        </p:txBody>
      </p:sp>
      <p:sp>
        <p:nvSpPr>
          <p:cNvPr id="6" name="4 CuadroTexto"/>
          <p:cNvSpPr txBox="1">
            <a:spLocks noChangeArrowheads="1"/>
          </p:cNvSpPr>
          <p:nvPr/>
        </p:nvSpPr>
        <p:spPr bwMode="auto">
          <a:xfrm>
            <a:off x="971600" y="2743180"/>
            <a:ext cx="6552728"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sz="1900" dirty="0"/>
              <a:t>Si la Fecha de Reporte de la Reclamación es igual al Año de Reporte y el Estatus de la Reclamación es distinto de cancelado entonces el Monto de Reclamación debe ser distinto de cero</a:t>
            </a:r>
            <a:endParaRPr lang="es-ES" sz="1900" dirty="0"/>
          </a:p>
        </p:txBody>
      </p:sp>
    </p:spTree>
    <p:extLst>
      <p:ext uri="{BB962C8B-B14F-4D97-AF65-F5344CB8AC3E}">
        <p14:creationId xmlns:p14="http://schemas.microsoft.com/office/powerpoint/2010/main" val="29766876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5"/>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25" grpId="0" autoUpdateAnimBg="0"/>
      <p:bldP spid="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539552"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Tipo de Movimiento Reclamación</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4 CuadroTexto"/>
          <p:cNvSpPr txBox="1">
            <a:spLocks noChangeArrowheads="1"/>
          </p:cNvSpPr>
          <p:nvPr/>
        </p:nvSpPr>
        <p:spPr bwMode="auto">
          <a:xfrm>
            <a:off x="721168" y="1700808"/>
            <a:ext cx="6552728"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sz="2000" dirty="0"/>
              <a:t>Si la Fecha de Ocurrencia del Siniestro es igual al Año de Reporte entonces debe existir una reclamación con Tipo de Movimiento de la Reclamación igual a inicial</a:t>
            </a:r>
          </a:p>
          <a:p>
            <a:pPr marL="342900" indent="-342900" algn="just">
              <a:buFont typeface="Wingdings" panose="05000000000000000000" pitchFamily="2" charset="2"/>
              <a:buChar char="ü"/>
            </a:pPr>
            <a:endParaRPr lang="es-MX" sz="2000" dirty="0"/>
          </a:p>
          <a:p>
            <a:pPr marL="536575" indent="-536575" algn="just"/>
            <a:r>
              <a:rPr lang="es-MX" sz="1500" dirty="0">
                <a:solidFill>
                  <a:srgbClr val="C00000"/>
                </a:solidFill>
              </a:rPr>
              <a:t>Nota: </a:t>
            </a:r>
            <a:r>
              <a:rPr lang="es-MX" sz="1500" dirty="0"/>
              <a:t>La primera reclamación del siniestro que sea procedente se clasificará como inicial</a:t>
            </a:r>
            <a:endParaRPr lang="es-ES" sz="1500" dirty="0"/>
          </a:p>
        </p:txBody>
      </p:sp>
    </p:spTree>
    <p:extLst>
      <p:ext uri="{BB962C8B-B14F-4D97-AF65-F5344CB8AC3E}">
        <p14:creationId xmlns:p14="http://schemas.microsoft.com/office/powerpoint/2010/main" val="98576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539552"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Fecha de Reporte de la Reclamación</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4 CuadroTexto"/>
          <p:cNvSpPr txBox="1">
            <a:spLocks noChangeArrowheads="1"/>
          </p:cNvSpPr>
          <p:nvPr/>
        </p:nvSpPr>
        <p:spPr bwMode="auto">
          <a:xfrm>
            <a:off x="683568" y="1124744"/>
            <a:ext cx="655272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dirty="0"/>
              <a:t>Se reportará la fecha en que fue registrada la reclamación en la Institución.</a:t>
            </a:r>
          </a:p>
          <a:p>
            <a:pPr algn="just"/>
            <a:endParaRPr lang="es-ES" sz="1600" dirty="0"/>
          </a:p>
          <a:p>
            <a:pPr algn="just"/>
            <a:r>
              <a:rPr lang="es-ES" sz="1600" dirty="0"/>
              <a:t>En el caso que se tenga un movimiento de ajuste de la reclamación, en la fecha de reporte de la reclamación se deberá reporta la fecha original cuando el asegurado hizo la reclamación.</a:t>
            </a:r>
            <a:endParaRPr lang="es-MX" sz="1600" dirty="0"/>
          </a:p>
        </p:txBody>
      </p:sp>
      <p:sp>
        <p:nvSpPr>
          <p:cNvPr id="7" name="4 CuadroTexto">
            <a:extLst>
              <a:ext uri="{FF2B5EF4-FFF2-40B4-BE49-F238E27FC236}">
                <a16:creationId xmlns:a16="http://schemas.microsoft.com/office/drawing/2014/main" id="{A55C41D3-8800-4323-8C98-D6962E798A0D}"/>
              </a:ext>
            </a:extLst>
          </p:cNvPr>
          <p:cNvSpPr txBox="1">
            <a:spLocks noChangeArrowheads="1"/>
          </p:cNvSpPr>
          <p:nvPr/>
        </p:nvSpPr>
        <p:spPr bwMode="auto">
          <a:xfrm>
            <a:off x="827584" y="2924944"/>
            <a:ext cx="6552728"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400" dirty="0">
                <a:solidFill>
                  <a:srgbClr val="C00000"/>
                </a:solidFill>
              </a:rPr>
              <a:t>Ejemplo</a:t>
            </a:r>
          </a:p>
          <a:p>
            <a:pPr algn="just"/>
            <a:endParaRPr lang="es-ES" sz="1400" dirty="0"/>
          </a:p>
          <a:p>
            <a:pPr algn="just"/>
            <a:r>
              <a:rPr lang="es-ES" sz="1200" dirty="0"/>
              <a:t>Siniestro	Reclamación     Fecha Contable    Fecha Reclamación      Tipo Movimiento</a:t>
            </a:r>
          </a:p>
          <a:p>
            <a:r>
              <a:rPr lang="es-ES" sz="1200" dirty="0"/>
              <a:t>     XXX	         1	         01/10/2018	01/01/2018	             Inicial</a:t>
            </a:r>
          </a:p>
          <a:p>
            <a:r>
              <a:rPr lang="es-ES" sz="1200" dirty="0"/>
              <a:t>     XXX	         2	        15/12/2018	</a:t>
            </a:r>
            <a:r>
              <a:rPr lang="es-ES" sz="1200" dirty="0">
                <a:solidFill>
                  <a:srgbClr val="C00000"/>
                </a:solidFill>
              </a:rPr>
              <a:t>15/12/2018             </a:t>
            </a:r>
            <a:r>
              <a:rPr lang="es-ES" sz="1200" dirty="0"/>
              <a:t>Complemento</a:t>
            </a:r>
          </a:p>
          <a:p>
            <a:r>
              <a:rPr lang="es-ES" sz="1200" dirty="0"/>
              <a:t>     XXX	         2	         31/01/2019	</a:t>
            </a:r>
            <a:r>
              <a:rPr lang="es-ES" sz="1200" dirty="0">
                <a:solidFill>
                  <a:srgbClr val="C00000"/>
                </a:solidFill>
              </a:rPr>
              <a:t>15/12/2018	          </a:t>
            </a:r>
            <a:r>
              <a:rPr lang="es-ES" sz="1200" dirty="0"/>
              <a:t>Complemento</a:t>
            </a:r>
            <a:endParaRPr lang="es-ES" sz="1200" dirty="0">
              <a:solidFill>
                <a:srgbClr val="C00000"/>
              </a:solidFill>
            </a:endParaRPr>
          </a:p>
          <a:p>
            <a:r>
              <a:rPr lang="es-ES" sz="1200" dirty="0"/>
              <a:t>     XXX	         2	         30/04/2019	</a:t>
            </a:r>
            <a:r>
              <a:rPr lang="es-ES" sz="1200" dirty="0">
                <a:solidFill>
                  <a:srgbClr val="C00000"/>
                </a:solidFill>
              </a:rPr>
              <a:t>15/12/2018	          </a:t>
            </a:r>
            <a:r>
              <a:rPr lang="es-ES" sz="1200" dirty="0"/>
              <a:t>Complemento</a:t>
            </a:r>
            <a:endParaRPr lang="es-ES" sz="1200" dirty="0">
              <a:solidFill>
                <a:srgbClr val="C00000"/>
              </a:solidFill>
            </a:endParaRPr>
          </a:p>
        </p:txBody>
      </p:sp>
      <p:sp>
        <p:nvSpPr>
          <p:cNvPr id="8" name="4 CuadroTexto">
            <a:extLst>
              <a:ext uri="{FF2B5EF4-FFF2-40B4-BE49-F238E27FC236}">
                <a16:creationId xmlns:a16="http://schemas.microsoft.com/office/drawing/2014/main" id="{A0547848-6810-41B2-8E55-635675FDC519}"/>
              </a:ext>
            </a:extLst>
          </p:cNvPr>
          <p:cNvSpPr txBox="1">
            <a:spLocks noChangeArrowheads="1"/>
          </p:cNvSpPr>
          <p:nvPr/>
        </p:nvSpPr>
        <p:spPr bwMode="auto">
          <a:xfrm>
            <a:off x="841529" y="4581128"/>
            <a:ext cx="655272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200" dirty="0">
                <a:solidFill>
                  <a:srgbClr val="C00000"/>
                </a:solidFill>
              </a:rPr>
              <a:t>Notas:</a:t>
            </a:r>
          </a:p>
          <a:p>
            <a:pPr algn="just"/>
            <a:endParaRPr lang="es-ES" sz="1200" dirty="0">
              <a:solidFill>
                <a:srgbClr val="C00000"/>
              </a:solidFill>
            </a:endParaRPr>
          </a:p>
          <a:p>
            <a:pPr marL="263525" indent="-263525" algn="just">
              <a:buFont typeface="Wingdings" panose="05000000000000000000" pitchFamily="2" charset="2"/>
              <a:buChar char="ü"/>
            </a:pPr>
            <a:r>
              <a:rPr lang="es-ES" sz="1200" dirty="0"/>
              <a:t>La Fecha de Reporte de Reclamación debe ser la misma para el mismo número de reclamación.</a:t>
            </a:r>
          </a:p>
          <a:p>
            <a:pPr marL="263525" indent="-263525" algn="just">
              <a:buFont typeface="Wingdings" panose="05000000000000000000" pitchFamily="2" charset="2"/>
              <a:buChar char="ü"/>
            </a:pPr>
            <a:endParaRPr lang="es-ES" sz="1200" dirty="0"/>
          </a:p>
          <a:p>
            <a:pPr marL="263525" indent="-263525" algn="just">
              <a:buFont typeface="Wingdings" panose="05000000000000000000" pitchFamily="2" charset="2"/>
              <a:buChar char="ü"/>
            </a:pPr>
            <a:r>
              <a:rPr lang="es-ES" sz="1200" dirty="0"/>
              <a:t>El Tipo de Movimiento igual a inicial solo aplica en la primera reclamación del siniestro, las demás reclamaciones se deben identificar como complementos</a:t>
            </a:r>
            <a:endParaRPr lang="es-MX" sz="1200" dirty="0"/>
          </a:p>
        </p:txBody>
      </p:sp>
    </p:spTree>
    <p:extLst>
      <p:ext uri="{BB962C8B-B14F-4D97-AF65-F5344CB8AC3E}">
        <p14:creationId xmlns:p14="http://schemas.microsoft.com/office/powerpoint/2010/main" val="26808669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5"/>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7"/>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25" grpId="0" autoUpdateAnimBg="0"/>
      <p:bldP spid="7" grpId="0" autoUpdateAnimBg="0"/>
      <p:bldP spid="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Número de Siniestros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Si el la Fecha de Reporte del Siniestro es menor al Año de Reporte, se validará que el Número de Siniestro se haya reportado en el Sistema Estadístico en el año en que se reclamo el siniestro.</a:t>
            </a:r>
          </a:p>
          <a:p>
            <a:pPr algn="just"/>
            <a:endParaRPr lang="es-ES" dirty="0"/>
          </a:p>
          <a:p>
            <a:pPr algn="just"/>
            <a:r>
              <a:rPr lang="es-ES" b="1" dirty="0">
                <a:solidFill>
                  <a:srgbClr val="C00000"/>
                </a:solidFill>
              </a:rPr>
              <a:t>Nota:</a:t>
            </a:r>
            <a:r>
              <a:rPr lang="es-ES" dirty="0"/>
              <a:t> Debe existir consistencia en el número de siniestro entre ejercicios.</a:t>
            </a:r>
          </a:p>
        </p:txBody>
      </p:sp>
      <p:sp>
        <p:nvSpPr>
          <p:cNvPr id="7" name="4 CuadroTexto"/>
          <p:cNvSpPr txBox="1">
            <a:spLocks noChangeArrowheads="1"/>
          </p:cNvSpPr>
          <p:nvPr/>
        </p:nvSpPr>
        <p:spPr bwMode="auto">
          <a:xfrm>
            <a:off x="899592" y="3789040"/>
            <a:ext cx="655272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Se validará que si el Número de Siniestro se encuentra en otros años, el Número de Póliza debe coincidir para dicho siniestro</a:t>
            </a:r>
          </a:p>
        </p:txBody>
      </p:sp>
    </p:spTree>
    <p:extLst>
      <p:ext uri="{BB962C8B-B14F-4D97-AF65-F5344CB8AC3E}">
        <p14:creationId xmlns:p14="http://schemas.microsoft.com/office/powerpoint/2010/main" val="2137841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P spid="7"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043608"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Estatus Póliza o Certificado</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 name="1 Rectángulo"/>
          <p:cNvSpPr/>
          <p:nvPr/>
        </p:nvSpPr>
        <p:spPr>
          <a:xfrm>
            <a:off x="571500" y="1614279"/>
            <a:ext cx="6696744" cy="2246769"/>
          </a:xfrm>
          <a:prstGeom prst="rect">
            <a:avLst/>
          </a:prstGeom>
        </p:spPr>
        <p:txBody>
          <a:bodyPr wrap="square">
            <a:spAutoFit/>
          </a:bodyPr>
          <a:lstStyle/>
          <a:p>
            <a:pPr marL="285750" indent="-285750" algn="just">
              <a:buFont typeface="Wingdings" panose="05000000000000000000" pitchFamily="2" charset="2"/>
              <a:buChar char="ü"/>
            </a:pPr>
            <a:r>
              <a:rPr lang="es-ES" sz="2000" dirty="0"/>
              <a:t>Si el Inicio de Vigencia es mayor a la Fecha de Corte y la Póliza o Certificado no está cancelado entonces el Estatus es igual a “anticipada o diferida”</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a:t>Si el Estatus es “anticipada o diferida” entonces el Inicio de Vigencia es mayor a la Fecha de Corte </a:t>
            </a:r>
          </a:p>
        </p:txBody>
      </p:sp>
    </p:spTree>
    <p:extLst>
      <p:ext uri="{BB962C8B-B14F-4D97-AF65-F5344CB8AC3E}">
        <p14:creationId xmlns:p14="http://schemas.microsoft.com/office/powerpoint/2010/main" val="3304364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Taller Autos Dic 2018[20181210103430444].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echa xmlns="8a1bad36-d8b0-4cfa-9462-7c748c5ba06c">2019-12-17T06:00:00+00:00</Fecha>
    <Ejercicio xmlns="8a1bad36-d8b0-4cfa-9462-7c748c5ba06c">2019: Seguros (CUSF)</Ejercicio>
    <Orden xmlns="8a1bad36-d8b0-4cfa-9462-7c748c5ba06c">D</Orden>
    <_dlc_DocId xmlns="fbb82a6a-a961-4754-99c6-5e8b59674839">ZUWP26PT267V-208-437</_dlc_DocId>
    <_dlc_DocIdUrl xmlns="fbb82a6a-a961-4754-99c6-5e8b59674839">
      <Url>https://www.cnsf.gob.mx/Sistemas/_layouts/15/DocIdRedir.aspx?ID=ZUWP26PT267V-208-437</Url>
      <Description>ZUWP26PT267V-208-437</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o" ma:contentTypeID="0x0101003D6B3A07897E7B468E6372F906A21529" ma:contentTypeVersion="3" ma:contentTypeDescription="Crear nuevo documento." ma:contentTypeScope="" ma:versionID="96f41bc828122236fb28b18823518c57">
  <xsd:schema xmlns:xsd="http://www.w3.org/2001/XMLSchema" xmlns:xs="http://www.w3.org/2001/XMLSchema" xmlns:p="http://schemas.microsoft.com/office/2006/metadata/properties" xmlns:ns2="8a1bad36-d8b0-4cfa-9462-7c748c5ba06c" xmlns:ns3="fbb82a6a-a961-4754-99c6-5e8b59674839" targetNamespace="http://schemas.microsoft.com/office/2006/metadata/properties" ma:root="true" ma:fieldsID="dff5b5ee9d2ad7274c3b25a988b8ed77" ns2:_="" ns3:_="">
    <xsd:import namespace="8a1bad36-d8b0-4cfa-9462-7c748c5ba06c"/>
    <xsd:import namespace="fbb82a6a-a961-4754-99c6-5e8b59674839"/>
    <xsd:element name="properties">
      <xsd:complexType>
        <xsd:sequence>
          <xsd:element name="documentManagement">
            <xsd:complexType>
              <xsd:all>
                <xsd:element ref="ns2:Fecha" minOccurs="0"/>
                <xsd:element ref="ns2:Ejercicio" minOccurs="0"/>
                <xsd:element ref="ns2:Orden"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bad36-d8b0-4cfa-9462-7c748c5ba06c" elementFormDefault="qualified">
    <xsd:import namespace="http://schemas.microsoft.com/office/2006/documentManagement/types"/>
    <xsd:import namespace="http://schemas.microsoft.com/office/infopath/2007/PartnerControls"/>
    <xsd:element name="Fecha" ma:index="8" nillable="true" ma:displayName="Fecha" ma:format="DateOnly" ma:internalName="Fecha">
      <xsd:simpleType>
        <xsd:restriction base="dms:DateTime"/>
      </xsd:simpleType>
    </xsd:element>
    <xsd:element name="Ejercicio" ma:index="9" nillable="true" ma:displayName="Ejercicio" ma:internalName="Ejercicio">
      <xsd:simpleType>
        <xsd:restriction base="dms:Text">
          <xsd:maxLength value="255"/>
        </xsd:restriction>
      </xsd:simpleType>
    </xsd:element>
    <xsd:element name="Orden" ma:index="10" nillable="true" ma:displayName="Orden" ma:internalName="Orde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b82a6a-a961-4754-99c6-5e8b59674839" elementFormDefault="qualified">
    <xsd:import namespace="http://schemas.microsoft.com/office/2006/documentManagement/types"/>
    <xsd:import namespace="http://schemas.microsoft.com/office/infopath/2007/PartnerControls"/>
    <xsd:element name="_dlc_DocId" ma:index="11" nillable="true" ma:displayName="Valor de Id. de documento" ma:description="El valor del identificador de documento asignado a este elemento." ma:internalName="_dlc_DocId" ma:readOnly="true">
      <xsd:simpleType>
        <xsd:restriction base="dms:Text"/>
      </xsd:simpleType>
    </xsd:element>
    <xsd:element name="_dlc_DocIdUrl" ma:index="12"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C2C631-9E3F-4827-823E-19888E4D2C58}"/>
</file>

<file path=customXml/itemProps2.xml><?xml version="1.0" encoding="utf-8"?>
<ds:datastoreItem xmlns:ds="http://schemas.openxmlformats.org/officeDocument/2006/customXml" ds:itemID="{F19B845D-6103-4283-B121-A4A1B07A7812}"/>
</file>

<file path=customXml/itemProps3.xml><?xml version="1.0" encoding="utf-8"?>
<ds:datastoreItem xmlns:ds="http://schemas.openxmlformats.org/officeDocument/2006/customXml" ds:itemID="{9F1A9B0A-8B37-4767-9205-51F5EFEB0FED}"/>
</file>

<file path=customXml/itemProps4.xml><?xml version="1.0" encoding="utf-8"?>
<ds:datastoreItem xmlns:ds="http://schemas.openxmlformats.org/officeDocument/2006/customXml" ds:itemID="{3D69A19C-34C3-40D4-80AD-ECE477EBA815}"/>
</file>

<file path=docProps/app.xml><?xml version="1.0" encoding="utf-8"?>
<Properties xmlns="http://schemas.openxmlformats.org/officeDocument/2006/extended-properties" xmlns:vt="http://schemas.openxmlformats.org/officeDocument/2006/docPropsVTypes">
  <Template>Facet</Template>
  <TotalTime>7273</TotalTime>
  <Words>641</Words>
  <Application>Microsoft Office PowerPoint</Application>
  <PresentationFormat>Presentación en pantalla (4:3)</PresentationFormat>
  <Paragraphs>62</Paragraphs>
  <Slides>12</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Calibri</vt:lpstr>
      <vt:lpstr>Century Gothic</vt:lpstr>
      <vt:lpstr>Trebuchet MS</vt:lpstr>
      <vt:lpstr>Wingdings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Accidentes_Enfermedades Dic 2019</dc:title>
  <dc:creator>ERVin</dc:creator>
  <cp:lastModifiedBy>RICARDO HUMBERTO SEVILLA AGUILAR</cp:lastModifiedBy>
  <cp:revision>606</cp:revision>
  <dcterms:created xsi:type="dcterms:W3CDTF">2008-01-14T02:59:13Z</dcterms:created>
  <dcterms:modified xsi:type="dcterms:W3CDTF">2019-12-17T03:07:25Z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0x0101003D6B3A07897E7B468E6372F906A21529</vt:lpwstr>
  </property>
  <property fmtid="{D5CDD505-2E9C-101B-9397-08002B2CF9AE}" pid="3" name="_dlc_DocIdItemGuid">
    <vt:lpwstr>bcc2b99b-4a22-49b8-a206-1e4407629f9a</vt:lpwstr>
  </property>
</Properties>
</file>